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C5F7F-93AE-43C5-B3C0-6DEDA730654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9990DCB-5C87-4892-A291-7154AC7871C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dirty="0"/>
            <a:t>1. CONSIDER ENVIRONMENTAL FACTORS </a:t>
          </a:r>
          <a:endParaRPr lang="en-IN" dirty="0"/>
        </a:p>
      </dgm:t>
    </dgm:pt>
    <dgm:pt modelId="{80F799DE-ADC9-45EB-97A9-9C6A2787C2CE}" type="parTrans" cxnId="{38E14E43-5D9D-424D-B3ED-3FD5DD5449A7}">
      <dgm:prSet/>
      <dgm:spPr/>
      <dgm:t>
        <a:bodyPr/>
        <a:lstStyle/>
        <a:p>
          <a:endParaRPr lang="en-IN"/>
        </a:p>
      </dgm:t>
    </dgm:pt>
    <dgm:pt modelId="{82ED6A91-D605-4141-A28A-DAF3022C8314}" type="sibTrans" cxnId="{38E14E43-5D9D-424D-B3ED-3FD5DD5449A7}">
      <dgm:prSet/>
      <dgm:spPr/>
      <dgm:t>
        <a:bodyPr/>
        <a:lstStyle/>
        <a:p>
          <a:endParaRPr lang="en-IN"/>
        </a:p>
      </dgm:t>
    </dgm:pt>
    <dgm:pt modelId="{FEFD2BC7-C787-4C01-8FE0-F3CEB04AD5B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2. CONSIDER RESOURCES OF THE ENTERPRISE</a:t>
          </a:r>
          <a:endParaRPr lang="en-IN" dirty="0"/>
        </a:p>
      </dgm:t>
    </dgm:pt>
    <dgm:pt modelId="{7996BBBB-3542-49CB-B10A-EA5F489327CF}" type="parTrans" cxnId="{32448B0E-DA1D-40A3-B25C-E1C7497F9DD9}">
      <dgm:prSet/>
      <dgm:spPr/>
      <dgm:t>
        <a:bodyPr/>
        <a:lstStyle/>
        <a:p>
          <a:endParaRPr lang="en-IN"/>
        </a:p>
      </dgm:t>
    </dgm:pt>
    <dgm:pt modelId="{DE86F933-8E36-468A-8BEA-43E1AC22F48D}" type="sibTrans" cxnId="{32448B0E-DA1D-40A3-B25C-E1C7497F9DD9}">
      <dgm:prSet/>
      <dgm:spPr/>
      <dgm:t>
        <a:bodyPr/>
        <a:lstStyle/>
        <a:p>
          <a:endParaRPr lang="en-IN"/>
        </a:p>
      </dgm:t>
    </dgm:pt>
    <dgm:pt modelId="{762F9F8E-4380-492C-9BD7-A3970413FEA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3. CONSIDER INDIVIDUAL DOMINANCE</a:t>
          </a:r>
          <a:endParaRPr lang="en-IN" dirty="0"/>
        </a:p>
      </dgm:t>
    </dgm:pt>
    <dgm:pt modelId="{69212527-030B-43E6-86C2-CE54BEE5425D}" type="parTrans" cxnId="{B9A42B65-CA07-466A-BD4F-875BE614CC9A}">
      <dgm:prSet/>
      <dgm:spPr/>
      <dgm:t>
        <a:bodyPr/>
        <a:lstStyle/>
        <a:p>
          <a:endParaRPr lang="en-IN"/>
        </a:p>
      </dgm:t>
    </dgm:pt>
    <dgm:pt modelId="{A168F398-2EDB-4655-84BB-93144411EA46}" type="sibTrans" cxnId="{B9A42B65-CA07-466A-BD4F-875BE614CC9A}">
      <dgm:prSet/>
      <dgm:spPr/>
      <dgm:t>
        <a:bodyPr/>
        <a:lstStyle/>
        <a:p>
          <a:endParaRPr lang="en-IN"/>
        </a:p>
      </dgm:t>
    </dgm:pt>
    <dgm:pt modelId="{80FD88FA-7542-4627-9653-32A6A0F8BE1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4. CONSIDER VALUE SYSTEM</a:t>
          </a:r>
          <a:endParaRPr lang="en-IN" dirty="0"/>
        </a:p>
      </dgm:t>
    </dgm:pt>
    <dgm:pt modelId="{42D01CB3-152E-4544-AEE8-174BF95B594B}" type="parTrans" cxnId="{ACD5C83B-1EF2-4D96-AACF-BDB5BC377E08}">
      <dgm:prSet/>
      <dgm:spPr/>
      <dgm:t>
        <a:bodyPr/>
        <a:lstStyle/>
        <a:p>
          <a:endParaRPr lang="en-IN"/>
        </a:p>
      </dgm:t>
    </dgm:pt>
    <dgm:pt modelId="{854ACBD8-2C04-4F20-9AA5-0CA31F1D60CB}" type="sibTrans" cxnId="{ACD5C83B-1EF2-4D96-AACF-BDB5BC377E08}">
      <dgm:prSet/>
      <dgm:spPr/>
      <dgm:t>
        <a:bodyPr/>
        <a:lstStyle/>
        <a:p>
          <a:endParaRPr lang="en-IN"/>
        </a:p>
      </dgm:t>
    </dgm:pt>
    <dgm:pt modelId="{A4309A5D-DDDC-452A-BC62-FEA7B45E1AE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5. CONSIDER PAST OBJECTIVES</a:t>
          </a:r>
          <a:endParaRPr lang="en-IN" dirty="0"/>
        </a:p>
      </dgm:t>
    </dgm:pt>
    <dgm:pt modelId="{CA4AA6F1-012D-4871-9A2D-B73B19239F01}" type="parTrans" cxnId="{4794A971-476C-4BFC-9FB2-CD65E4EA42F4}">
      <dgm:prSet/>
      <dgm:spPr/>
      <dgm:t>
        <a:bodyPr/>
        <a:lstStyle/>
        <a:p>
          <a:endParaRPr lang="en-IN"/>
        </a:p>
      </dgm:t>
    </dgm:pt>
    <dgm:pt modelId="{32EF79F9-413E-46A9-B18B-C5CC6B89CB65}" type="sibTrans" cxnId="{4794A971-476C-4BFC-9FB2-CD65E4EA42F4}">
      <dgm:prSet/>
      <dgm:spPr/>
      <dgm:t>
        <a:bodyPr/>
        <a:lstStyle/>
        <a:p>
          <a:endParaRPr lang="en-IN"/>
        </a:p>
      </dgm:t>
    </dgm:pt>
    <dgm:pt modelId="{AE14CEE0-DBC6-48FD-8CF7-F6E70D16646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6. DETERMINE FINAL OBJECTIVES</a:t>
          </a:r>
          <a:endParaRPr lang="en-IN" dirty="0"/>
        </a:p>
      </dgm:t>
    </dgm:pt>
    <dgm:pt modelId="{36A5A565-29A1-45BC-AD69-E134EB2DCCF1}" type="parTrans" cxnId="{3E780465-0CC7-40C3-8CDB-C58CC98C6B26}">
      <dgm:prSet/>
      <dgm:spPr/>
      <dgm:t>
        <a:bodyPr/>
        <a:lstStyle/>
        <a:p>
          <a:endParaRPr lang="en-IN"/>
        </a:p>
      </dgm:t>
    </dgm:pt>
    <dgm:pt modelId="{2FCAB28C-701A-47CC-881F-7833A91239FC}" type="sibTrans" cxnId="{3E780465-0CC7-40C3-8CDB-C58CC98C6B26}">
      <dgm:prSet/>
      <dgm:spPr/>
      <dgm:t>
        <a:bodyPr/>
        <a:lstStyle/>
        <a:p>
          <a:endParaRPr lang="en-IN"/>
        </a:p>
      </dgm:t>
    </dgm:pt>
    <dgm:pt modelId="{42EF6062-278E-4686-95F6-CCEF4BFD04B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8. REVIEW OF PERFORMANCE</a:t>
          </a:r>
          <a:endParaRPr lang="en-IN" dirty="0"/>
        </a:p>
      </dgm:t>
    </dgm:pt>
    <dgm:pt modelId="{5674651F-E50F-471E-BB93-1B7E433040D9}" type="parTrans" cxnId="{48F4A73B-6B85-47CD-9E06-CF504BFB2769}">
      <dgm:prSet/>
      <dgm:spPr/>
      <dgm:t>
        <a:bodyPr/>
        <a:lstStyle/>
        <a:p>
          <a:endParaRPr lang="en-IN"/>
        </a:p>
      </dgm:t>
    </dgm:pt>
    <dgm:pt modelId="{B0EB6256-9C77-4DFB-A83D-1197C461C36B}" type="sibTrans" cxnId="{48F4A73B-6B85-47CD-9E06-CF504BFB2769}">
      <dgm:prSet/>
      <dgm:spPr/>
      <dgm:t>
        <a:bodyPr/>
        <a:lstStyle/>
        <a:p>
          <a:endParaRPr lang="en-IN"/>
        </a:p>
      </dgm:t>
    </dgm:pt>
    <dgm:pt modelId="{EA9DADCF-C0B8-48D6-9D8F-FD0BC4A252D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7. IMPLEMENTION </a:t>
          </a:r>
          <a:endParaRPr lang="en-IN" dirty="0"/>
        </a:p>
      </dgm:t>
    </dgm:pt>
    <dgm:pt modelId="{304F025B-EC44-440A-BD98-127EE4CD4FBD}" type="parTrans" cxnId="{99E473F6-2207-49C5-8E0C-7371A85D50B7}">
      <dgm:prSet/>
      <dgm:spPr/>
      <dgm:t>
        <a:bodyPr/>
        <a:lstStyle/>
        <a:p>
          <a:endParaRPr lang="en-IN"/>
        </a:p>
      </dgm:t>
    </dgm:pt>
    <dgm:pt modelId="{F43ACE56-358D-47B8-B2F5-384D9F91FBA3}" type="sibTrans" cxnId="{99E473F6-2207-49C5-8E0C-7371A85D50B7}">
      <dgm:prSet/>
      <dgm:spPr/>
      <dgm:t>
        <a:bodyPr/>
        <a:lstStyle/>
        <a:p>
          <a:endParaRPr lang="en-IN"/>
        </a:p>
      </dgm:t>
    </dgm:pt>
    <dgm:pt modelId="{6DFD340D-785C-4437-B440-9A0AEE47C0B4}" type="pres">
      <dgm:prSet presAssocID="{72BC5F7F-93AE-43C5-B3C0-6DEDA7306541}" presName="linearFlow" presStyleCnt="0">
        <dgm:presLayoutVars>
          <dgm:resizeHandles val="exact"/>
        </dgm:presLayoutVars>
      </dgm:prSet>
      <dgm:spPr/>
    </dgm:pt>
    <dgm:pt modelId="{641B0CBF-F48C-4634-AC99-0E606F83F3C3}" type="pres">
      <dgm:prSet presAssocID="{F9990DCB-5C87-4892-A291-7154AC7871C2}" presName="node" presStyleLbl="node1" presStyleIdx="0" presStyleCnt="8" custScaleX="355555">
        <dgm:presLayoutVars>
          <dgm:bulletEnabled val="1"/>
        </dgm:presLayoutVars>
      </dgm:prSet>
      <dgm:spPr/>
    </dgm:pt>
    <dgm:pt modelId="{AF361C53-CE56-48BF-9316-5F78BD0242C5}" type="pres">
      <dgm:prSet presAssocID="{82ED6A91-D605-4141-A28A-DAF3022C8314}" presName="sibTrans" presStyleLbl="sibTrans2D1" presStyleIdx="0" presStyleCnt="7"/>
      <dgm:spPr/>
    </dgm:pt>
    <dgm:pt modelId="{F9A563EE-1D5F-4849-A029-7C4BB6905EDF}" type="pres">
      <dgm:prSet presAssocID="{82ED6A91-D605-4141-A28A-DAF3022C8314}" presName="connectorText" presStyleLbl="sibTrans2D1" presStyleIdx="0" presStyleCnt="7"/>
      <dgm:spPr/>
    </dgm:pt>
    <dgm:pt modelId="{F36AF346-6CBA-43CF-B806-9788B7108A95}" type="pres">
      <dgm:prSet presAssocID="{FEFD2BC7-C787-4C01-8FE0-F3CEB04AD5B5}" presName="node" presStyleLbl="node1" presStyleIdx="1" presStyleCnt="8" custScaleX="355556">
        <dgm:presLayoutVars>
          <dgm:bulletEnabled val="1"/>
        </dgm:presLayoutVars>
      </dgm:prSet>
      <dgm:spPr/>
    </dgm:pt>
    <dgm:pt modelId="{C282C0B1-ABBA-4AF9-B658-BF6A4926E956}" type="pres">
      <dgm:prSet presAssocID="{DE86F933-8E36-468A-8BEA-43E1AC22F48D}" presName="sibTrans" presStyleLbl="sibTrans2D1" presStyleIdx="1" presStyleCnt="7"/>
      <dgm:spPr/>
    </dgm:pt>
    <dgm:pt modelId="{EE4C463D-AC95-4A67-8D80-765A9D634FDD}" type="pres">
      <dgm:prSet presAssocID="{DE86F933-8E36-468A-8BEA-43E1AC22F48D}" presName="connectorText" presStyleLbl="sibTrans2D1" presStyleIdx="1" presStyleCnt="7"/>
      <dgm:spPr/>
    </dgm:pt>
    <dgm:pt modelId="{56EA991B-4589-4177-B772-C141EEB34F19}" type="pres">
      <dgm:prSet presAssocID="{762F9F8E-4380-492C-9BD7-A3970413FEAA}" presName="node" presStyleLbl="node1" presStyleIdx="2" presStyleCnt="8" custScaleX="353387">
        <dgm:presLayoutVars>
          <dgm:bulletEnabled val="1"/>
        </dgm:presLayoutVars>
      </dgm:prSet>
      <dgm:spPr/>
    </dgm:pt>
    <dgm:pt modelId="{E132CD0C-0A3B-4871-9B4C-BBBF94D46F88}" type="pres">
      <dgm:prSet presAssocID="{A168F398-2EDB-4655-84BB-93144411EA46}" presName="sibTrans" presStyleLbl="sibTrans2D1" presStyleIdx="2" presStyleCnt="7"/>
      <dgm:spPr/>
    </dgm:pt>
    <dgm:pt modelId="{3F33C8F8-D766-4096-A8C2-3342136CA26A}" type="pres">
      <dgm:prSet presAssocID="{A168F398-2EDB-4655-84BB-93144411EA46}" presName="connectorText" presStyleLbl="sibTrans2D1" presStyleIdx="2" presStyleCnt="7"/>
      <dgm:spPr/>
    </dgm:pt>
    <dgm:pt modelId="{FB7481B9-C150-45A1-98C7-D21D5CCD435D}" type="pres">
      <dgm:prSet presAssocID="{80FD88FA-7542-4627-9653-32A6A0F8BE10}" presName="node" presStyleLbl="node1" presStyleIdx="3" presStyleCnt="8" custScaleX="355642">
        <dgm:presLayoutVars>
          <dgm:bulletEnabled val="1"/>
        </dgm:presLayoutVars>
      </dgm:prSet>
      <dgm:spPr/>
    </dgm:pt>
    <dgm:pt modelId="{D1CC0A95-C043-41B8-BC97-459891402CFC}" type="pres">
      <dgm:prSet presAssocID="{854ACBD8-2C04-4F20-9AA5-0CA31F1D60CB}" presName="sibTrans" presStyleLbl="sibTrans2D1" presStyleIdx="3" presStyleCnt="7"/>
      <dgm:spPr/>
    </dgm:pt>
    <dgm:pt modelId="{5434232E-20BD-4654-8E18-A8BBAFD62D4D}" type="pres">
      <dgm:prSet presAssocID="{854ACBD8-2C04-4F20-9AA5-0CA31F1D60CB}" presName="connectorText" presStyleLbl="sibTrans2D1" presStyleIdx="3" presStyleCnt="7"/>
      <dgm:spPr/>
    </dgm:pt>
    <dgm:pt modelId="{EE84C303-0E24-4B06-BAD2-1D24557EAB9D}" type="pres">
      <dgm:prSet presAssocID="{A4309A5D-DDDC-452A-BC62-FEA7B45E1AE9}" presName="node" presStyleLbl="node1" presStyleIdx="4" presStyleCnt="8" custScaleX="355642">
        <dgm:presLayoutVars>
          <dgm:bulletEnabled val="1"/>
        </dgm:presLayoutVars>
      </dgm:prSet>
      <dgm:spPr/>
    </dgm:pt>
    <dgm:pt modelId="{78458D79-7C8C-4E48-8E67-12C05B365257}" type="pres">
      <dgm:prSet presAssocID="{32EF79F9-413E-46A9-B18B-C5CC6B89CB65}" presName="sibTrans" presStyleLbl="sibTrans2D1" presStyleIdx="4" presStyleCnt="7"/>
      <dgm:spPr/>
    </dgm:pt>
    <dgm:pt modelId="{34C5B9B8-36B3-4C41-88CE-E3B66B57E6A2}" type="pres">
      <dgm:prSet presAssocID="{32EF79F9-413E-46A9-B18B-C5CC6B89CB65}" presName="connectorText" presStyleLbl="sibTrans2D1" presStyleIdx="4" presStyleCnt="7"/>
      <dgm:spPr/>
    </dgm:pt>
    <dgm:pt modelId="{129438C1-DA95-4919-8645-ABC09622CA49}" type="pres">
      <dgm:prSet presAssocID="{AE14CEE0-DBC6-48FD-8CF7-F6E70D166467}" presName="node" presStyleLbl="node1" presStyleIdx="5" presStyleCnt="8" custScaleX="353387">
        <dgm:presLayoutVars>
          <dgm:bulletEnabled val="1"/>
        </dgm:presLayoutVars>
      </dgm:prSet>
      <dgm:spPr/>
    </dgm:pt>
    <dgm:pt modelId="{07D7912C-5C47-426D-8C7A-322AE9F02D26}" type="pres">
      <dgm:prSet presAssocID="{2FCAB28C-701A-47CC-881F-7833A91239FC}" presName="sibTrans" presStyleLbl="sibTrans2D1" presStyleIdx="5" presStyleCnt="7"/>
      <dgm:spPr/>
    </dgm:pt>
    <dgm:pt modelId="{692738F1-4EAD-4F4F-BBE3-A045279B60C5}" type="pres">
      <dgm:prSet presAssocID="{2FCAB28C-701A-47CC-881F-7833A91239FC}" presName="connectorText" presStyleLbl="sibTrans2D1" presStyleIdx="5" presStyleCnt="7"/>
      <dgm:spPr/>
    </dgm:pt>
    <dgm:pt modelId="{F4642D2B-7E16-40BF-B352-1C411C114E28}" type="pres">
      <dgm:prSet presAssocID="{EA9DADCF-C0B8-48D6-9D8F-FD0BC4A252DF}" presName="node" presStyleLbl="node1" presStyleIdx="6" presStyleCnt="8" custScaleX="360225" custLinFactNeighborX="-3419" custLinFactNeighborY="7464">
        <dgm:presLayoutVars>
          <dgm:bulletEnabled val="1"/>
        </dgm:presLayoutVars>
      </dgm:prSet>
      <dgm:spPr/>
    </dgm:pt>
    <dgm:pt modelId="{6D9D3972-E593-4BB8-80FE-CA2895303562}" type="pres">
      <dgm:prSet presAssocID="{F43ACE56-358D-47B8-B2F5-384D9F91FBA3}" presName="sibTrans" presStyleLbl="sibTrans2D1" presStyleIdx="6" presStyleCnt="7"/>
      <dgm:spPr/>
    </dgm:pt>
    <dgm:pt modelId="{97E1D4DA-48D7-48C9-A4C4-950E6EC514D2}" type="pres">
      <dgm:prSet presAssocID="{F43ACE56-358D-47B8-B2F5-384D9F91FBA3}" presName="connectorText" presStyleLbl="sibTrans2D1" presStyleIdx="6" presStyleCnt="7"/>
      <dgm:spPr/>
    </dgm:pt>
    <dgm:pt modelId="{43328A92-212A-4AD7-85C4-22549555F959}" type="pres">
      <dgm:prSet presAssocID="{42EF6062-278E-4686-95F6-CCEF4BFD04B3}" presName="node" presStyleLbl="node1" presStyleIdx="7" presStyleCnt="8" custScaleX="361605">
        <dgm:presLayoutVars>
          <dgm:bulletEnabled val="1"/>
        </dgm:presLayoutVars>
      </dgm:prSet>
      <dgm:spPr/>
    </dgm:pt>
  </dgm:ptLst>
  <dgm:cxnLst>
    <dgm:cxn modelId="{32448B0E-DA1D-40A3-B25C-E1C7497F9DD9}" srcId="{72BC5F7F-93AE-43C5-B3C0-6DEDA7306541}" destId="{FEFD2BC7-C787-4C01-8FE0-F3CEB04AD5B5}" srcOrd="1" destOrd="0" parTransId="{7996BBBB-3542-49CB-B10A-EA5F489327CF}" sibTransId="{DE86F933-8E36-468A-8BEA-43E1AC22F48D}"/>
    <dgm:cxn modelId="{3CA6B518-6C1D-4312-B3A1-63003E5CA9A1}" type="presOf" srcId="{AE14CEE0-DBC6-48FD-8CF7-F6E70D166467}" destId="{129438C1-DA95-4919-8645-ABC09622CA49}" srcOrd="0" destOrd="0" presId="urn:microsoft.com/office/officeart/2005/8/layout/process2"/>
    <dgm:cxn modelId="{5975921F-176C-4A41-9C94-E573AB2FF32C}" type="presOf" srcId="{FEFD2BC7-C787-4C01-8FE0-F3CEB04AD5B5}" destId="{F36AF346-6CBA-43CF-B806-9788B7108A95}" srcOrd="0" destOrd="0" presId="urn:microsoft.com/office/officeart/2005/8/layout/process2"/>
    <dgm:cxn modelId="{53432820-72CE-4B91-A69C-3C562B7CAD7E}" type="presOf" srcId="{72BC5F7F-93AE-43C5-B3C0-6DEDA7306541}" destId="{6DFD340D-785C-4437-B440-9A0AEE47C0B4}" srcOrd="0" destOrd="0" presId="urn:microsoft.com/office/officeart/2005/8/layout/process2"/>
    <dgm:cxn modelId="{164B6126-02DB-46A5-9DD0-9535157DBA01}" type="presOf" srcId="{80FD88FA-7542-4627-9653-32A6A0F8BE10}" destId="{FB7481B9-C150-45A1-98C7-D21D5CCD435D}" srcOrd="0" destOrd="0" presId="urn:microsoft.com/office/officeart/2005/8/layout/process2"/>
    <dgm:cxn modelId="{48F4A73B-6B85-47CD-9E06-CF504BFB2769}" srcId="{72BC5F7F-93AE-43C5-B3C0-6DEDA7306541}" destId="{42EF6062-278E-4686-95F6-CCEF4BFD04B3}" srcOrd="7" destOrd="0" parTransId="{5674651F-E50F-471E-BB93-1B7E433040D9}" sibTransId="{B0EB6256-9C77-4DFB-A83D-1197C461C36B}"/>
    <dgm:cxn modelId="{ACD5C83B-1EF2-4D96-AACF-BDB5BC377E08}" srcId="{72BC5F7F-93AE-43C5-B3C0-6DEDA7306541}" destId="{80FD88FA-7542-4627-9653-32A6A0F8BE10}" srcOrd="3" destOrd="0" parTransId="{42D01CB3-152E-4544-AEE8-174BF95B594B}" sibTransId="{854ACBD8-2C04-4F20-9AA5-0CA31F1D60CB}"/>
    <dgm:cxn modelId="{38E14E43-5D9D-424D-B3ED-3FD5DD5449A7}" srcId="{72BC5F7F-93AE-43C5-B3C0-6DEDA7306541}" destId="{F9990DCB-5C87-4892-A291-7154AC7871C2}" srcOrd="0" destOrd="0" parTransId="{80F799DE-ADC9-45EB-97A9-9C6A2787C2CE}" sibTransId="{82ED6A91-D605-4141-A28A-DAF3022C8314}"/>
    <dgm:cxn modelId="{DB04D544-62C5-4613-8F53-E917877CD167}" type="presOf" srcId="{F43ACE56-358D-47B8-B2F5-384D9F91FBA3}" destId="{6D9D3972-E593-4BB8-80FE-CA2895303562}" srcOrd="0" destOrd="0" presId="urn:microsoft.com/office/officeart/2005/8/layout/process2"/>
    <dgm:cxn modelId="{3E780465-0CC7-40C3-8CDB-C58CC98C6B26}" srcId="{72BC5F7F-93AE-43C5-B3C0-6DEDA7306541}" destId="{AE14CEE0-DBC6-48FD-8CF7-F6E70D166467}" srcOrd="5" destOrd="0" parTransId="{36A5A565-29A1-45BC-AD69-E134EB2DCCF1}" sibTransId="{2FCAB28C-701A-47CC-881F-7833A91239FC}"/>
    <dgm:cxn modelId="{B9A42B65-CA07-466A-BD4F-875BE614CC9A}" srcId="{72BC5F7F-93AE-43C5-B3C0-6DEDA7306541}" destId="{762F9F8E-4380-492C-9BD7-A3970413FEAA}" srcOrd="2" destOrd="0" parTransId="{69212527-030B-43E6-86C2-CE54BEE5425D}" sibTransId="{A168F398-2EDB-4655-84BB-93144411EA46}"/>
    <dgm:cxn modelId="{E3252370-B0F0-4A2B-893F-EFD93E845C91}" type="presOf" srcId="{42EF6062-278E-4686-95F6-CCEF4BFD04B3}" destId="{43328A92-212A-4AD7-85C4-22549555F959}" srcOrd="0" destOrd="0" presId="urn:microsoft.com/office/officeart/2005/8/layout/process2"/>
    <dgm:cxn modelId="{4794A971-476C-4BFC-9FB2-CD65E4EA42F4}" srcId="{72BC5F7F-93AE-43C5-B3C0-6DEDA7306541}" destId="{A4309A5D-DDDC-452A-BC62-FEA7B45E1AE9}" srcOrd="4" destOrd="0" parTransId="{CA4AA6F1-012D-4871-9A2D-B73B19239F01}" sibTransId="{32EF79F9-413E-46A9-B18B-C5CC6B89CB65}"/>
    <dgm:cxn modelId="{51C1BA51-5F6C-4AEB-BDF6-3B5662CEAF54}" type="presOf" srcId="{A168F398-2EDB-4655-84BB-93144411EA46}" destId="{3F33C8F8-D766-4096-A8C2-3342136CA26A}" srcOrd="1" destOrd="0" presId="urn:microsoft.com/office/officeart/2005/8/layout/process2"/>
    <dgm:cxn modelId="{0B80F953-37CD-4182-8356-B5549E57F675}" type="presOf" srcId="{32EF79F9-413E-46A9-B18B-C5CC6B89CB65}" destId="{34C5B9B8-36B3-4C41-88CE-E3B66B57E6A2}" srcOrd="1" destOrd="0" presId="urn:microsoft.com/office/officeart/2005/8/layout/process2"/>
    <dgm:cxn modelId="{7DA13355-700D-4130-BF84-12A9B816C976}" type="presOf" srcId="{854ACBD8-2C04-4F20-9AA5-0CA31F1D60CB}" destId="{D1CC0A95-C043-41B8-BC97-459891402CFC}" srcOrd="0" destOrd="0" presId="urn:microsoft.com/office/officeart/2005/8/layout/process2"/>
    <dgm:cxn modelId="{F738AC79-0BCF-4424-AFEE-A97C7ED1FC5A}" type="presOf" srcId="{2FCAB28C-701A-47CC-881F-7833A91239FC}" destId="{07D7912C-5C47-426D-8C7A-322AE9F02D26}" srcOrd="0" destOrd="0" presId="urn:microsoft.com/office/officeart/2005/8/layout/process2"/>
    <dgm:cxn modelId="{C05FF385-3E6E-418F-9F94-451F3E160FBF}" type="presOf" srcId="{762F9F8E-4380-492C-9BD7-A3970413FEAA}" destId="{56EA991B-4589-4177-B772-C141EEB34F19}" srcOrd="0" destOrd="0" presId="urn:microsoft.com/office/officeart/2005/8/layout/process2"/>
    <dgm:cxn modelId="{FE0D3189-410B-4B0E-99FF-30EECAA02E6B}" type="presOf" srcId="{EA9DADCF-C0B8-48D6-9D8F-FD0BC4A252DF}" destId="{F4642D2B-7E16-40BF-B352-1C411C114E28}" srcOrd="0" destOrd="0" presId="urn:microsoft.com/office/officeart/2005/8/layout/process2"/>
    <dgm:cxn modelId="{A4326CA6-1EB1-45A4-B9AD-C7CE97F644F4}" type="presOf" srcId="{2FCAB28C-701A-47CC-881F-7833A91239FC}" destId="{692738F1-4EAD-4F4F-BBE3-A045279B60C5}" srcOrd="1" destOrd="0" presId="urn:microsoft.com/office/officeart/2005/8/layout/process2"/>
    <dgm:cxn modelId="{2FD586AF-C5EC-4DC7-A321-67B99C7B1145}" type="presOf" srcId="{A168F398-2EDB-4655-84BB-93144411EA46}" destId="{E132CD0C-0A3B-4871-9B4C-BBBF94D46F88}" srcOrd="0" destOrd="0" presId="urn:microsoft.com/office/officeart/2005/8/layout/process2"/>
    <dgm:cxn modelId="{CA0809B6-E9B4-4BCC-BD58-D13BFF0CB60E}" type="presOf" srcId="{82ED6A91-D605-4141-A28A-DAF3022C8314}" destId="{AF361C53-CE56-48BF-9316-5F78BD0242C5}" srcOrd="0" destOrd="0" presId="urn:microsoft.com/office/officeart/2005/8/layout/process2"/>
    <dgm:cxn modelId="{254623BA-4635-45B1-9CC8-6DF6CE25D631}" type="presOf" srcId="{32EF79F9-413E-46A9-B18B-C5CC6B89CB65}" destId="{78458D79-7C8C-4E48-8E67-12C05B365257}" srcOrd="0" destOrd="0" presId="urn:microsoft.com/office/officeart/2005/8/layout/process2"/>
    <dgm:cxn modelId="{B2BBD4E1-232F-459C-B998-DD5A11A28B0D}" type="presOf" srcId="{854ACBD8-2C04-4F20-9AA5-0CA31F1D60CB}" destId="{5434232E-20BD-4654-8E18-A8BBAFD62D4D}" srcOrd="1" destOrd="0" presId="urn:microsoft.com/office/officeart/2005/8/layout/process2"/>
    <dgm:cxn modelId="{86E46DE7-78AD-4607-B7FB-9D1C31D300C1}" type="presOf" srcId="{F43ACE56-358D-47B8-B2F5-384D9F91FBA3}" destId="{97E1D4DA-48D7-48C9-A4C4-950E6EC514D2}" srcOrd="1" destOrd="0" presId="urn:microsoft.com/office/officeart/2005/8/layout/process2"/>
    <dgm:cxn modelId="{AD9650EB-356F-4DE1-ACD4-2C81E0C33AED}" type="presOf" srcId="{DE86F933-8E36-468A-8BEA-43E1AC22F48D}" destId="{EE4C463D-AC95-4A67-8D80-765A9D634FDD}" srcOrd="1" destOrd="0" presId="urn:microsoft.com/office/officeart/2005/8/layout/process2"/>
    <dgm:cxn modelId="{20BCAEF3-1F21-4417-A93C-7EA646CFC115}" type="presOf" srcId="{DE86F933-8E36-468A-8BEA-43E1AC22F48D}" destId="{C282C0B1-ABBA-4AF9-B658-BF6A4926E956}" srcOrd="0" destOrd="0" presId="urn:microsoft.com/office/officeart/2005/8/layout/process2"/>
    <dgm:cxn modelId="{99E473F6-2207-49C5-8E0C-7371A85D50B7}" srcId="{72BC5F7F-93AE-43C5-B3C0-6DEDA7306541}" destId="{EA9DADCF-C0B8-48D6-9D8F-FD0BC4A252DF}" srcOrd="6" destOrd="0" parTransId="{304F025B-EC44-440A-BD98-127EE4CD4FBD}" sibTransId="{F43ACE56-358D-47B8-B2F5-384D9F91FBA3}"/>
    <dgm:cxn modelId="{EA4EBFF7-9159-4A27-B3A0-82F3EE3DE83B}" type="presOf" srcId="{82ED6A91-D605-4141-A28A-DAF3022C8314}" destId="{F9A563EE-1D5F-4849-A029-7C4BB6905EDF}" srcOrd="1" destOrd="0" presId="urn:microsoft.com/office/officeart/2005/8/layout/process2"/>
    <dgm:cxn modelId="{E60805FB-23B7-4F92-832A-AAA3B3FCA896}" type="presOf" srcId="{A4309A5D-DDDC-452A-BC62-FEA7B45E1AE9}" destId="{EE84C303-0E24-4B06-BAD2-1D24557EAB9D}" srcOrd="0" destOrd="0" presId="urn:microsoft.com/office/officeart/2005/8/layout/process2"/>
    <dgm:cxn modelId="{CCF0C5FE-29B0-44F9-94B7-FBB3EEAE68F8}" type="presOf" srcId="{F9990DCB-5C87-4892-A291-7154AC7871C2}" destId="{641B0CBF-F48C-4634-AC99-0E606F83F3C3}" srcOrd="0" destOrd="0" presId="urn:microsoft.com/office/officeart/2005/8/layout/process2"/>
    <dgm:cxn modelId="{41E5356C-F2C4-480C-8302-558DD5AB5C55}" type="presParOf" srcId="{6DFD340D-785C-4437-B440-9A0AEE47C0B4}" destId="{641B0CBF-F48C-4634-AC99-0E606F83F3C3}" srcOrd="0" destOrd="0" presId="urn:microsoft.com/office/officeart/2005/8/layout/process2"/>
    <dgm:cxn modelId="{27A90065-3F2F-4BD5-9EBB-AF74685393C8}" type="presParOf" srcId="{6DFD340D-785C-4437-B440-9A0AEE47C0B4}" destId="{AF361C53-CE56-48BF-9316-5F78BD0242C5}" srcOrd="1" destOrd="0" presId="urn:microsoft.com/office/officeart/2005/8/layout/process2"/>
    <dgm:cxn modelId="{5FEBDD61-07DD-4E1D-B1F9-7272261CAB2B}" type="presParOf" srcId="{AF361C53-CE56-48BF-9316-5F78BD0242C5}" destId="{F9A563EE-1D5F-4849-A029-7C4BB6905EDF}" srcOrd="0" destOrd="0" presId="urn:microsoft.com/office/officeart/2005/8/layout/process2"/>
    <dgm:cxn modelId="{05438904-79FF-460C-BDF5-6454C9DB5448}" type="presParOf" srcId="{6DFD340D-785C-4437-B440-9A0AEE47C0B4}" destId="{F36AF346-6CBA-43CF-B806-9788B7108A95}" srcOrd="2" destOrd="0" presId="urn:microsoft.com/office/officeart/2005/8/layout/process2"/>
    <dgm:cxn modelId="{73FB3B87-5641-4ECD-A0C9-74B2AE9C04B8}" type="presParOf" srcId="{6DFD340D-785C-4437-B440-9A0AEE47C0B4}" destId="{C282C0B1-ABBA-4AF9-B658-BF6A4926E956}" srcOrd="3" destOrd="0" presId="urn:microsoft.com/office/officeart/2005/8/layout/process2"/>
    <dgm:cxn modelId="{A35FAD45-92C6-4B3D-9935-23DE29283D2F}" type="presParOf" srcId="{C282C0B1-ABBA-4AF9-B658-BF6A4926E956}" destId="{EE4C463D-AC95-4A67-8D80-765A9D634FDD}" srcOrd="0" destOrd="0" presId="urn:microsoft.com/office/officeart/2005/8/layout/process2"/>
    <dgm:cxn modelId="{6A70AC75-0D7B-42EA-B700-ED67DAB25560}" type="presParOf" srcId="{6DFD340D-785C-4437-B440-9A0AEE47C0B4}" destId="{56EA991B-4589-4177-B772-C141EEB34F19}" srcOrd="4" destOrd="0" presId="urn:microsoft.com/office/officeart/2005/8/layout/process2"/>
    <dgm:cxn modelId="{6FE4FCCA-03A1-4351-AD39-2A7F9BA25348}" type="presParOf" srcId="{6DFD340D-785C-4437-B440-9A0AEE47C0B4}" destId="{E132CD0C-0A3B-4871-9B4C-BBBF94D46F88}" srcOrd="5" destOrd="0" presId="urn:microsoft.com/office/officeart/2005/8/layout/process2"/>
    <dgm:cxn modelId="{B86DA59A-3C9B-4188-923A-C69B4DC6031E}" type="presParOf" srcId="{E132CD0C-0A3B-4871-9B4C-BBBF94D46F88}" destId="{3F33C8F8-D766-4096-A8C2-3342136CA26A}" srcOrd="0" destOrd="0" presId="urn:microsoft.com/office/officeart/2005/8/layout/process2"/>
    <dgm:cxn modelId="{155E85F9-2FC2-4E95-A41C-C77EE6339751}" type="presParOf" srcId="{6DFD340D-785C-4437-B440-9A0AEE47C0B4}" destId="{FB7481B9-C150-45A1-98C7-D21D5CCD435D}" srcOrd="6" destOrd="0" presId="urn:microsoft.com/office/officeart/2005/8/layout/process2"/>
    <dgm:cxn modelId="{E5821A5D-866F-420F-BA6A-44D4065AB630}" type="presParOf" srcId="{6DFD340D-785C-4437-B440-9A0AEE47C0B4}" destId="{D1CC0A95-C043-41B8-BC97-459891402CFC}" srcOrd="7" destOrd="0" presId="urn:microsoft.com/office/officeart/2005/8/layout/process2"/>
    <dgm:cxn modelId="{B1DC4B92-FB67-42D9-A4B3-E7ABBB149E10}" type="presParOf" srcId="{D1CC0A95-C043-41B8-BC97-459891402CFC}" destId="{5434232E-20BD-4654-8E18-A8BBAFD62D4D}" srcOrd="0" destOrd="0" presId="urn:microsoft.com/office/officeart/2005/8/layout/process2"/>
    <dgm:cxn modelId="{1AEECCA9-2279-4FAA-9CC5-98E388D8B631}" type="presParOf" srcId="{6DFD340D-785C-4437-B440-9A0AEE47C0B4}" destId="{EE84C303-0E24-4B06-BAD2-1D24557EAB9D}" srcOrd="8" destOrd="0" presId="urn:microsoft.com/office/officeart/2005/8/layout/process2"/>
    <dgm:cxn modelId="{2D09FAA4-65CE-43CA-885E-7CBB0F54732E}" type="presParOf" srcId="{6DFD340D-785C-4437-B440-9A0AEE47C0B4}" destId="{78458D79-7C8C-4E48-8E67-12C05B365257}" srcOrd="9" destOrd="0" presId="urn:microsoft.com/office/officeart/2005/8/layout/process2"/>
    <dgm:cxn modelId="{04287EC5-2BF7-4E16-8FCB-F517802DC74F}" type="presParOf" srcId="{78458D79-7C8C-4E48-8E67-12C05B365257}" destId="{34C5B9B8-36B3-4C41-88CE-E3B66B57E6A2}" srcOrd="0" destOrd="0" presId="urn:microsoft.com/office/officeart/2005/8/layout/process2"/>
    <dgm:cxn modelId="{FF9F77C0-16D6-42B5-8515-A0DA29ED2E7A}" type="presParOf" srcId="{6DFD340D-785C-4437-B440-9A0AEE47C0B4}" destId="{129438C1-DA95-4919-8645-ABC09622CA49}" srcOrd="10" destOrd="0" presId="urn:microsoft.com/office/officeart/2005/8/layout/process2"/>
    <dgm:cxn modelId="{D2907C78-B6CC-4022-87D8-F9AF3A40E731}" type="presParOf" srcId="{6DFD340D-785C-4437-B440-9A0AEE47C0B4}" destId="{07D7912C-5C47-426D-8C7A-322AE9F02D26}" srcOrd="11" destOrd="0" presId="urn:microsoft.com/office/officeart/2005/8/layout/process2"/>
    <dgm:cxn modelId="{18C6F36A-1D66-4521-B6AF-2BA3BB1326A3}" type="presParOf" srcId="{07D7912C-5C47-426D-8C7A-322AE9F02D26}" destId="{692738F1-4EAD-4F4F-BBE3-A045279B60C5}" srcOrd="0" destOrd="0" presId="urn:microsoft.com/office/officeart/2005/8/layout/process2"/>
    <dgm:cxn modelId="{00AA691D-49A6-4964-9324-36DB8EA4DF99}" type="presParOf" srcId="{6DFD340D-785C-4437-B440-9A0AEE47C0B4}" destId="{F4642D2B-7E16-40BF-B352-1C411C114E28}" srcOrd="12" destOrd="0" presId="urn:microsoft.com/office/officeart/2005/8/layout/process2"/>
    <dgm:cxn modelId="{9E8349F3-89D4-437F-85B2-9D504AD638C3}" type="presParOf" srcId="{6DFD340D-785C-4437-B440-9A0AEE47C0B4}" destId="{6D9D3972-E593-4BB8-80FE-CA2895303562}" srcOrd="13" destOrd="0" presId="urn:microsoft.com/office/officeart/2005/8/layout/process2"/>
    <dgm:cxn modelId="{721079CF-292E-4791-9A18-3BB7C9F8943A}" type="presParOf" srcId="{6D9D3972-E593-4BB8-80FE-CA2895303562}" destId="{97E1D4DA-48D7-48C9-A4C4-950E6EC514D2}" srcOrd="0" destOrd="0" presId="urn:microsoft.com/office/officeart/2005/8/layout/process2"/>
    <dgm:cxn modelId="{EB19A176-361C-4C68-97B2-B2C85F004866}" type="presParOf" srcId="{6DFD340D-785C-4437-B440-9A0AEE47C0B4}" destId="{43328A92-212A-4AD7-85C4-22549555F959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B0CBF-F48C-4634-AC99-0E606F83F3C3}">
      <dsp:nvSpPr>
        <dsp:cNvPr id="0" name=""/>
        <dsp:cNvSpPr/>
      </dsp:nvSpPr>
      <dsp:spPr>
        <a:xfrm>
          <a:off x="1275296" y="1302"/>
          <a:ext cx="6593406" cy="4635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CONSIDER ENVIRONMENTAL FACTORS </a:t>
          </a:r>
          <a:endParaRPr lang="en-IN" sz="1600" kern="1200" dirty="0"/>
        </a:p>
      </dsp:txBody>
      <dsp:txXfrm>
        <a:off x="1288874" y="14880"/>
        <a:ext cx="6566250" cy="436443"/>
      </dsp:txXfrm>
    </dsp:sp>
    <dsp:sp modelId="{AF361C53-CE56-48BF-9316-5F78BD0242C5}">
      <dsp:nvSpPr>
        <dsp:cNvPr id="0" name=""/>
        <dsp:cNvSpPr/>
      </dsp:nvSpPr>
      <dsp:spPr>
        <a:xfrm rot="5400000">
          <a:off x="4485075" y="476491"/>
          <a:ext cx="173849" cy="208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 rot="-5400000">
        <a:off x="4509415" y="493876"/>
        <a:ext cx="125171" cy="121694"/>
      </dsp:txXfrm>
    </dsp:sp>
    <dsp:sp modelId="{F36AF346-6CBA-43CF-B806-9788B7108A95}">
      <dsp:nvSpPr>
        <dsp:cNvPr id="0" name=""/>
        <dsp:cNvSpPr/>
      </dsp:nvSpPr>
      <dsp:spPr>
        <a:xfrm>
          <a:off x="1275287" y="696701"/>
          <a:ext cx="6593424" cy="4635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CONSIDER RESOURCES OF THE ENTERPRISE</a:t>
          </a:r>
          <a:endParaRPr lang="en-IN" sz="1600" kern="1200" dirty="0"/>
        </a:p>
      </dsp:txBody>
      <dsp:txXfrm>
        <a:off x="1288865" y="710279"/>
        <a:ext cx="6566268" cy="436443"/>
      </dsp:txXfrm>
    </dsp:sp>
    <dsp:sp modelId="{C282C0B1-ABBA-4AF9-B658-BF6A4926E956}">
      <dsp:nvSpPr>
        <dsp:cNvPr id="0" name=""/>
        <dsp:cNvSpPr/>
      </dsp:nvSpPr>
      <dsp:spPr>
        <a:xfrm rot="5400000">
          <a:off x="4485075" y="1171891"/>
          <a:ext cx="173849" cy="208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 rot="-5400000">
        <a:off x="4509415" y="1189276"/>
        <a:ext cx="125171" cy="121694"/>
      </dsp:txXfrm>
    </dsp:sp>
    <dsp:sp modelId="{56EA991B-4589-4177-B772-C141EEB34F19}">
      <dsp:nvSpPr>
        <dsp:cNvPr id="0" name=""/>
        <dsp:cNvSpPr/>
      </dsp:nvSpPr>
      <dsp:spPr>
        <a:xfrm>
          <a:off x="1295398" y="1392101"/>
          <a:ext cx="6553203" cy="4635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CONSIDER INDIVIDUAL DOMINANCE</a:t>
          </a:r>
          <a:endParaRPr lang="en-IN" sz="1600" kern="1200" dirty="0"/>
        </a:p>
      </dsp:txBody>
      <dsp:txXfrm>
        <a:off x="1308976" y="1405679"/>
        <a:ext cx="6526047" cy="436443"/>
      </dsp:txXfrm>
    </dsp:sp>
    <dsp:sp modelId="{E132CD0C-0A3B-4871-9B4C-BBBF94D46F88}">
      <dsp:nvSpPr>
        <dsp:cNvPr id="0" name=""/>
        <dsp:cNvSpPr/>
      </dsp:nvSpPr>
      <dsp:spPr>
        <a:xfrm rot="5400000">
          <a:off x="4485075" y="1867290"/>
          <a:ext cx="173849" cy="208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 rot="-5400000">
        <a:off x="4509415" y="1884675"/>
        <a:ext cx="125171" cy="121694"/>
      </dsp:txXfrm>
    </dsp:sp>
    <dsp:sp modelId="{FB7481B9-C150-45A1-98C7-D21D5CCD435D}">
      <dsp:nvSpPr>
        <dsp:cNvPr id="0" name=""/>
        <dsp:cNvSpPr/>
      </dsp:nvSpPr>
      <dsp:spPr>
        <a:xfrm>
          <a:off x="1274490" y="2087500"/>
          <a:ext cx="6595019" cy="4635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CONSIDER VALUE SYSTEM</a:t>
          </a:r>
          <a:endParaRPr lang="en-IN" sz="1600" kern="1200" dirty="0"/>
        </a:p>
      </dsp:txBody>
      <dsp:txXfrm>
        <a:off x="1288068" y="2101078"/>
        <a:ext cx="6567863" cy="436443"/>
      </dsp:txXfrm>
    </dsp:sp>
    <dsp:sp modelId="{D1CC0A95-C043-41B8-BC97-459891402CFC}">
      <dsp:nvSpPr>
        <dsp:cNvPr id="0" name=""/>
        <dsp:cNvSpPr/>
      </dsp:nvSpPr>
      <dsp:spPr>
        <a:xfrm rot="5400000">
          <a:off x="4485075" y="2562690"/>
          <a:ext cx="173849" cy="208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 rot="-5400000">
        <a:off x="4509415" y="2580075"/>
        <a:ext cx="125171" cy="121694"/>
      </dsp:txXfrm>
    </dsp:sp>
    <dsp:sp modelId="{EE84C303-0E24-4B06-BAD2-1D24557EAB9D}">
      <dsp:nvSpPr>
        <dsp:cNvPr id="0" name=""/>
        <dsp:cNvSpPr/>
      </dsp:nvSpPr>
      <dsp:spPr>
        <a:xfrm>
          <a:off x="1274490" y="2782899"/>
          <a:ext cx="6595019" cy="4635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CONSIDER PAST OBJECTIVES</a:t>
          </a:r>
          <a:endParaRPr lang="en-IN" sz="1600" kern="1200" dirty="0"/>
        </a:p>
      </dsp:txBody>
      <dsp:txXfrm>
        <a:off x="1288068" y="2796477"/>
        <a:ext cx="6567863" cy="436443"/>
      </dsp:txXfrm>
    </dsp:sp>
    <dsp:sp modelId="{78458D79-7C8C-4E48-8E67-12C05B365257}">
      <dsp:nvSpPr>
        <dsp:cNvPr id="0" name=""/>
        <dsp:cNvSpPr/>
      </dsp:nvSpPr>
      <dsp:spPr>
        <a:xfrm rot="5400000">
          <a:off x="4485075" y="3258089"/>
          <a:ext cx="173849" cy="208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 rot="-5400000">
        <a:off x="4509415" y="3275474"/>
        <a:ext cx="125171" cy="121694"/>
      </dsp:txXfrm>
    </dsp:sp>
    <dsp:sp modelId="{129438C1-DA95-4919-8645-ABC09622CA49}">
      <dsp:nvSpPr>
        <dsp:cNvPr id="0" name=""/>
        <dsp:cNvSpPr/>
      </dsp:nvSpPr>
      <dsp:spPr>
        <a:xfrm>
          <a:off x="1295398" y="3478299"/>
          <a:ext cx="6553203" cy="4635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6. DETERMINE FINAL OBJECTIVES</a:t>
          </a:r>
          <a:endParaRPr lang="en-IN" sz="1600" kern="1200" dirty="0"/>
        </a:p>
      </dsp:txBody>
      <dsp:txXfrm>
        <a:off x="1308976" y="3491877"/>
        <a:ext cx="6526047" cy="436443"/>
      </dsp:txXfrm>
    </dsp:sp>
    <dsp:sp modelId="{07D7912C-5C47-426D-8C7A-322AE9F02D26}">
      <dsp:nvSpPr>
        <dsp:cNvPr id="0" name=""/>
        <dsp:cNvSpPr/>
      </dsp:nvSpPr>
      <dsp:spPr>
        <a:xfrm rot="5705019">
          <a:off x="4446517" y="3962139"/>
          <a:ext cx="187563" cy="208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900" kern="1200"/>
        </a:p>
      </dsp:txBody>
      <dsp:txXfrm rot="-5400000">
        <a:off x="4480205" y="3972778"/>
        <a:ext cx="125171" cy="131294"/>
      </dsp:txXfrm>
    </dsp:sp>
    <dsp:sp modelId="{F4642D2B-7E16-40BF-B352-1C411C114E28}">
      <dsp:nvSpPr>
        <dsp:cNvPr id="0" name=""/>
        <dsp:cNvSpPr/>
      </dsp:nvSpPr>
      <dsp:spPr>
        <a:xfrm>
          <a:off x="1168594" y="4191000"/>
          <a:ext cx="6680006" cy="4635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7. IMPLEMENTION </a:t>
          </a:r>
          <a:endParaRPr lang="en-IN" sz="1600" kern="1200" dirty="0"/>
        </a:p>
      </dsp:txBody>
      <dsp:txXfrm>
        <a:off x="1182172" y="4204578"/>
        <a:ext cx="6652850" cy="436443"/>
      </dsp:txXfrm>
    </dsp:sp>
    <dsp:sp modelId="{6D9D3972-E593-4BB8-80FE-CA2895303562}">
      <dsp:nvSpPr>
        <dsp:cNvPr id="0" name=""/>
        <dsp:cNvSpPr/>
      </dsp:nvSpPr>
      <dsp:spPr>
        <a:xfrm rot="5079504">
          <a:off x="4459511" y="4657539"/>
          <a:ext cx="161575" cy="2086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 rot="-5400000">
        <a:off x="4475457" y="4681166"/>
        <a:ext cx="125171" cy="113103"/>
      </dsp:txXfrm>
    </dsp:sp>
    <dsp:sp modelId="{43328A92-212A-4AD7-85C4-22549555F959}">
      <dsp:nvSpPr>
        <dsp:cNvPr id="0" name=""/>
        <dsp:cNvSpPr/>
      </dsp:nvSpPr>
      <dsp:spPr>
        <a:xfrm>
          <a:off x="1219201" y="4869098"/>
          <a:ext cx="6705597" cy="4635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8. REVIEW OF PERFORMANCE</a:t>
          </a:r>
          <a:endParaRPr lang="en-IN" sz="1600" kern="1200" dirty="0"/>
        </a:p>
      </dsp:txBody>
      <dsp:txXfrm>
        <a:off x="1232779" y="4882676"/>
        <a:ext cx="6678441" cy="436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BUSINESS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Success is not final, failure is not fatal, it is the courage that counts</a:t>
            </a:r>
          </a:p>
          <a:p>
            <a:r>
              <a:rPr lang="en-US" dirty="0"/>
              <a:t>- Winston Churchill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887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STEPS IN SETTING BUSINESS OBJECTIVES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821613"/>
              </p:ext>
            </p:extLst>
          </p:nvPr>
        </p:nvGraphicFramePr>
        <p:xfrm>
          <a:off x="0" y="14478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61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CLASSIFICATION OF BUSINESS OBJECTIVES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5161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057400" y="1905000"/>
            <a:ext cx="5562600" cy="3200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CHAPTER 3 – NEW TRENDS IN BUSINESS</a:t>
            </a:r>
          </a:p>
          <a:p>
            <a:pPr algn="ctr"/>
            <a:r>
              <a:rPr lang="en-US" sz="2400" dirty="0"/>
              <a:t>The world is changing very fast. Big will not beat small </a:t>
            </a:r>
            <a:r>
              <a:rPr lang="en-US" sz="2400" dirty="0" err="1"/>
              <a:t>anymore.It</a:t>
            </a:r>
            <a:r>
              <a:rPr lang="en-US" sz="2400" dirty="0"/>
              <a:t> will be the fast beating the slow. </a:t>
            </a:r>
          </a:p>
          <a:p>
            <a:pPr algn="ctr"/>
            <a:r>
              <a:rPr lang="en-US" sz="2400" dirty="0"/>
              <a:t>- Rupert Murdoch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5161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LIBERALIZATION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Reduction of Govt. control on  business sector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u="sng" dirty="0"/>
              <a:t>POSITIVE IMPACT OF LIBERALIZATION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Higher growth rate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BOT position improved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Investment by NRIs and FIIs improved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Rapid industrial growth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161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PRIVATISATION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It is the process by which the government transfers the productive activity from the public sector to the private sector</a:t>
            </a:r>
          </a:p>
          <a:p>
            <a:r>
              <a:rPr lang="en-US" b="1" dirty="0"/>
              <a:t>Positive impact of privatization:- </a:t>
            </a:r>
          </a:p>
          <a:p>
            <a:pPr marL="514350" indent="-514350">
              <a:buAutoNum type="arabicPeriod"/>
            </a:pPr>
            <a:r>
              <a:rPr lang="en-US" dirty="0"/>
              <a:t>Permission to private sector for areas reserved for public sector</a:t>
            </a:r>
          </a:p>
          <a:p>
            <a:pPr marL="514350" indent="-514350">
              <a:buAutoNum type="arabicPeriod"/>
            </a:pPr>
            <a:r>
              <a:rPr lang="en-US" dirty="0"/>
              <a:t>Sale of shares by public sector units</a:t>
            </a:r>
          </a:p>
          <a:p>
            <a:pPr marL="514350" indent="-514350">
              <a:buAutoNum type="arabicPeriod"/>
            </a:pPr>
            <a:r>
              <a:rPr lang="en-US" dirty="0"/>
              <a:t>Encouragement to FDI</a:t>
            </a:r>
          </a:p>
          <a:p>
            <a:pPr marL="514350" indent="-514350">
              <a:buAutoNum type="arabicPeriod"/>
            </a:pPr>
            <a:r>
              <a:rPr lang="en-US" dirty="0"/>
              <a:t>Permission to foreigners to buy shares of Indian units</a:t>
            </a:r>
          </a:p>
          <a:p>
            <a:pPr marL="514350" indent="-514350">
              <a:buAutoNum type="arabicPeriod"/>
            </a:pPr>
            <a:r>
              <a:rPr lang="en-US" dirty="0"/>
              <a:t>Rapid expansion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161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GLOBALISATION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Opening the doors of the national economy to the international economy</a:t>
            </a:r>
          </a:p>
          <a:p>
            <a:r>
              <a:rPr lang="en-US" b="1" i="1" u="sng" dirty="0"/>
              <a:t>Positive impact:- </a:t>
            </a:r>
          </a:p>
          <a:p>
            <a:pPr marL="514350" indent="-514350">
              <a:buAutoNum type="alphaLcPeriod"/>
            </a:pPr>
            <a:r>
              <a:rPr lang="en-US" dirty="0"/>
              <a:t>Increase in exports- more of services exports in the recent years</a:t>
            </a:r>
          </a:p>
          <a:p>
            <a:pPr marL="514350" indent="-514350">
              <a:buAutoNum type="alphaLcPeriod"/>
            </a:pPr>
            <a:r>
              <a:rPr lang="en-US" dirty="0"/>
              <a:t>More flow of FDI</a:t>
            </a:r>
          </a:p>
          <a:p>
            <a:pPr marL="514350" indent="-514350">
              <a:buAutoNum type="alphaLcPeriod"/>
            </a:pPr>
            <a:r>
              <a:rPr lang="en-US" dirty="0"/>
              <a:t>Increase in growth rate</a:t>
            </a:r>
          </a:p>
          <a:p>
            <a:r>
              <a:rPr lang="en-US" b="1" i="1" u="sng" dirty="0"/>
              <a:t>Negative impact </a:t>
            </a:r>
          </a:p>
          <a:p>
            <a:pPr marL="514350" indent="-514350">
              <a:buAutoNum type="alphaLcPeriod"/>
            </a:pPr>
            <a:r>
              <a:rPr lang="en-US" dirty="0"/>
              <a:t>Benefits not reached the poor</a:t>
            </a:r>
          </a:p>
          <a:p>
            <a:pPr marL="514350" indent="-514350">
              <a:buAutoNum type="alphaLcPeriod"/>
            </a:pPr>
            <a:r>
              <a:rPr lang="en-US" dirty="0"/>
              <a:t>Employment situation worsened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662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061DB-6CCB-47EA-832B-43AFA0848AC7}"/>
              </a:ext>
            </a:extLst>
          </p:cNvPr>
          <p:cNvSpPr txBox="1"/>
          <p:nvPr/>
        </p:nvSpPr>
        <p:spPr>
          <a:xfrm>
            <a:off x="1371600" y="2667000"/>
            <a:ext cx="6629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 CHAPTER 4- RESTRUCTURING AND TURNAROUND STRATEGY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24662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RESTRUCTURING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Providing a new structure in place of the existing one</a:t>
            </a:r>
          </a:p>
          <a:p>
            <a:r>
              <a:rPr lang="en-US" dirty="0"/>
              <a:t>The main aim of restructuring is to bring financial soundness to an enterprise </a:t>
            </a:r>
          </a:p>
          <a:p>
            <a:r>
              <a:rPr lang="en-US" b="1" i="1" u="sng" dirty="0"/>
              <a:t>Need for business restructuring</a:t>
            </a:r>
            <a:r>
              <a:rPr lang="en-US" dirty="0"/>
              <a:t>:-</a:t>
            </a:r>
          </a:p>
          <a:p>
            <a:pPr marL="514350" indent="-514350">
              <a:buAutoNum type="alphaLcPeriod"/>
            </a:pPr>
            <a:r>
              <a:rPr lang="en-US" dirty="0"/>
              <a:t>Adjustment of capital structure</a:t>
            </a:r>
          </a:p>
          <a:p>
            <a:pPr marL="514350" indent="-514350">
              <a:buAutoNum type="alphaLcPeriod"/>
            </a:pPr>
            <a:r>
              <a:rPr lang="en-US" dirty="0"/>
              <a:t>Removing sickness of a business unit by reducing losses</a:t>
            </a:r>
          </a:p>
          <a:p>
            <a:pPr marL="514350" indent="-514350">
              <a:buAutoNum type="alphaLcPeriod"/>
            </a:pPr>
            <a:r>
              <a:rPr lang="en-US" dirty="0"/>
              <a:t>Introduction of modernization, expansion and diversification </a:t>
            </a:r>
          </a:p>
          <a:p>
            <a:pPr marL="514350" indent="-514350">
              <a:buAutoNum type="alphaLcPeriod"/>
            </a:pPr>
            <a:r>
              <a:rPr lang="en-US" dirty="0"/>
              <a:t>Adjustment in the product mix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662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RESTRUCTURING INCLUDES THE FOLLOWING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FINANCIAL RESTRUCTURING- restructuring of the capital of the company (related to finance)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PERSONNEL RESTRUCTURING- modification in the manpower/ employees of the company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MARKETING RESTRUCTURING- marketing aspects of an enterprise- e.g. advertisement campaign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Business and technical restructuring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662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b="1"/>
              <a:t>		THANK </a:t>
            </a:r>
            <a:r>
              <a:rPr lang="en-US" sz="8800" b="1" dirty="0"/>
              <a:t>YOU</a:t>
            </a:r>
            <a:endParaRPr lang="en-IN" sz="8800" b="1" dirty="0"/>
          </a:p>
        </p:txBody>
      </p:sp>
    </p:spTree>
    <p:extLst>
      <p:ext uri="{BB962C8B-B14F-4D97-AF65-F5344CB8AC3E}">
        <p14:creationId xmlns:p14="http://schemas.microsoft.com/office/powerpoint/2010/main" val="424662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Definition by Keith Davis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Business is “an organized effort by individuals to produce goods and services, to sell these goods and services in a market place and reap some reward for this effort.”</a:t>
            </a:r>
          </a:p>
          <a:p>
            <a:pPr marL="0" indent="0">
              <a:buNone/>
            </a:pPr>
            <a:r>
              <a:rPr lang="en-US" b="1" i="1" u="sng" dirty="0"/>
              <a:t>Features of Business </a:t>
            </a:r>
          </a:p>
          <a:p>
            <a:pPr marL="514350" indent="-514350">
              <a:buAutoNum type="arabicPeriod"/>
            </a:pPr>
            <a:r>
              <a:rPr lang="en-US" dirty="0"/>
              <a:t>It is a well organized activity</a:t>
            </a:r>
          </a:p>
          <a:p>
            <a:pPr marL="514350" indent="-514350">
              <a:buAutoNum type="arabicPeriod"/>
            </a:pPr>
            <a:r>
              <a:rPr lang="en-US" dirty="0"/>
              <a:t>Involves buying and selling activities</a:t>
            </a:r>
          </a:p>
          <a:p>
            <a:pPr marL="514350" indent="-514350">
              <a:buAutoNum type="arabicPeriod"/>
            </a:pPr>
            <a:r>
              <a:rPr lang="en-US" dirty="0"/>
              <a:t>Dealings in goods and services</a:t>
            </a:r>
          </a:p>
          <a:p>
            <a:pPr marL="514350" indent="-514350">
              <a:buAutoNum type="arabicPeriod"/>
            </a:pPr>
            <a:r>
              <a:rPr lang="en-US" dirty="0"/>
              <a:t>Profit plays a significant role</a:t>
            </a:r>
          </a:p>
          <a:p>
            <a:pPr marL="514350" indent="-514350">
              <a:buAutoNum type="arabicPeriod"/>
            </a:pPr>
            <a:r>
              <a:rPr lang="en-US" dirty="0"/>
              <a:t>Business involves risks and uncertainties</a:t>
            </a:r>
          </a:p>
          <a:p>
            <a:pPr marL="514350" indent="-514350">
              <a:buAutoNum type="arabicPeriod"/>
            </a:pPr>
            <a:r>
              <a:rPr lang="en-US" dirty="0"/>
              <a:t>Social responsibility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55" y="2971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FUNCTIONS OF BUSINESS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Production function </a:t>
            </a:r>
          </a:p>
          <a:p>
            <a:pPr marL="514350" indent="-514350">
              <a:buAutoNum type="arabicPeriod"/>
            </a:pPr>
            <a:r>
              <a:rPr lang="en-US" dirty="0"/>
              <a:t>Purchase and store keeping function</a:t>
            </a:r>
          </a:p>
          <a:p>
            <a:pPr marL="514350" indent="-514350">
              <a:buAutoNum type="arabicPeriod"/>
            </a:pPr>
            <a:r>
              <a:rPr lang="en-US" dirty="0"/>
              <a:t>Marketing function </a:t>
            </a:r>
          </a:p>
          <a:p>
            <a:pPr marL="514350" indent="-514350">
              <a:buAutoNum type="arabicPeriod"/>
            </a:pPr>
            <a:r>
              <a:rPr lang="en-US" dirty="0"/>
              <a:t>Finance function </a:t>
            </a:r>
          </a:p>
          <a:p>
            <a:pPr marL="514350" indent="-514350">
              <a:buAutoNum type="arabicPeriod"/>
            </a:pPr>
            <a:r>
              <a:rPr lang="en-US" dirty="0"/>
              <a:t>HRM</a:t>
            </a:r>
          </a:p>
          <a:p>
            <a:pPr marL="514350" indent="-514350">
              <a:buAutoNum type="arabicPeriod"/>
            </a:pPr>
            <a:r>
              <a:rPr lang="en-US" dirty="0"/>
              <a:t>R&amp;D</a:t>
            </a:r>
          </a:p>
          <a:p>
            <a:pPr marL="514350" indent="-514350">
              <a:buAutoNum type="arabicPeriod"/>
            </a:pPr>
            <a:r>
              <a:rPr lang="en-US" dirty="0"/>
              <a:t>Information system</a:t>
            </a:r>
          </a:p>
          <a:p>
            <a:pPr marL="514350" indent="-514350">
              <a:buAutoNum type="arabicPeriod"/>
            </a:pPr>
            <a:r>
              <a:rPr lang="en-US" dirty="0"/>
              <a:t>Public relations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55" y="51054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38100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IMPORTANCE OF BUSINESS TO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296400" cy="53755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AutoNum type="alphaUcParenR"/>
            </a:pPr>
            <a:r>
              <a:rPr lang="en-US" dirty="0"/>
              <a:t>CUSTOMERS</a:t>
            </a:r>
          </a:p>
          <a:p>
            <a:r>
              <a:rPr lang="en-US" dirty="0"/>
              <a:t>Satisfaction of needs of wants</a:t>
            </a:r>
          </a:p>
          <a:p>
            <a:r>
              <a:rPr lang="en-US" dirty="0"/>
              <a:t>Better services due to market competition</a:t>
            </a:r>
          </a:p>
          <a:p>
            <a:r>
              <a:rPr lang="en-US" dirty="0"/>
              <a:t>Variety of choices available </a:t>
            </a:r>
          </a:p>
          <a:p>
            <a:r>
              <a:rPr lang="en-US" dirty="0"/>
              <a:t>Benefit of current trends </a:t>
            </a:r>
          </a:p>
          <a:p>
            <a:pPr marL="0" indent="0">
              <a:buNone/>
            </a:pPr>
            <a:r>
              <a:rPr lang="en-US" dirty="0"/>
              <a:t>B) BUSINESS</a:t>
            </a:r>
          </a:p>
          <a:p>
            <a:r>
              <a:rPr lang="en-US" dirty="0"/>
              <a:t>Achieve the objectives </a:t>
            </a:r>
          </a:p>
          <a:p>
            <a:r>
              <a:rPr lang="en-US" dirty="0"/>
              <a:t>Expansion</a:t>
            </a:r>
          </a:p>
          <a:p>
            <a:r>
              <a:rPr lang="en-US" dirty="0"/>
              <a:t>Goodwill </a:t>
            </a:r>
          </a:p>
          <a:p>
            <a:r>
              <a:rPr lang="en-US" dirty="0"/>
              <a:t>Optimum utilization of resources </a:t>
            </a:r>
          </a:p>
          <a:p>
            <a:pPr marL="0" indent="0">
              <a:buNone/>
            </a:pPr>
            <a:r>
              <a:rPr lang="en-US" dirty="0"/>
              <a:t>C) SOCEITY</a:t>
            </a:r>
          </a:p>
          <a:p>
            <a:r>
              <a:rPr lang="en-US" dirty="0"/>
              <a:t>Employment generation</a:t>
            </a:r>
          </a:p>
          <a:p>
            <a:r>
              <a:rPr lang="en-US" dirty="0"/>
              <a:t>CSR</a:t>
            </a:r>
          </a:p>
          <a:p>
            <a:r>
              <a:rPr lang="en-US" dirty="0"/>
              <a:t>Industrial and economic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065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/>
              <a:t>TRADITIONAL AND MODERN CONCEPT OF BUSINESS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Traditional concept- more seller focused, only profit orientation</a:t>
            </a:r>
          </a:p>
          <a:p>
            <a:r>
              <a:rPr lang="en-US" dirty="0"/>
              <a:t>Modern concept of business- more customer oriented, more focus on society and stakeholder satisfaction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065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2286000"/>
            <a:ext cx="45720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CHAPTER – 2 </a:t>
            </a:r>
          </a:p>
          <a:p>
            <a:pPr algn="ctr"/>
            <a:r>
              <a:rPr lang="en-US" sz="3200" dirty="0"/>
              <a:t>OBJECTIVES OF BUSINES</a:t>
            </a:r>
            <a:endParaRPr lang="en-IN" sz="3200" dirty="0"/>
          </a:p>
        </p:txBody>
      </p:sp>
      <p:sp>
        <p:nvSpPr>
          <p:cNvPr id="5" name="Oval 4"/>
          <p:cNvSpPr/>
          <p:nvPr/>
        </p:nvSpPr>
        <p:spPr>
          <a:xfrm>
            <a:off x="1295400" y="5334000"/>
            <a:ext cx="73152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basic definition of business and of its purpose and mission have to be translated into objectives- Peter </a:t>
            </a:r>
            <a:r>
              <a:rPr lang="en-US" dirty="0" err="1"/>
              <a:t>Drucker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084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According to Koontz and O’Donnell,” Objectives  are the end towards which activities of any enterprise or department or project within it,  are aimed”</a:t>
            </a:r>
          </a:p>
          <a:p>
            <a:r>
              <a:rPr lang="en-US" dirty="0"/>
              <a:t>Importance of objectives in business</a:t>
            </a:r>
          </a:p>
          <a:p>
            <a:pPr marL="514350" indent="-514350">
              <a:buAutoNum type="arabicPeriod"/>
            </a:pPr>
            <a:r>
              <a:rPr lang="en-US" dirty="0"/>
              <a:t>Justify the existence of a business</a:t>
            </a:r>
          </a:p>
          <a:p>
            <a:pPr marL="514350" indent="-514350">
              <a:buAutoNum type="arabicPeriod"/>
            </a:pPr>
            <a:r>
              <a:rPr lang="en-US" dirty="0"/>
              <a:t>Facilitate planning process</a:t>
            </a:r>
          </a:p>
          <a:p>
            <a:pPr marL="514350" indent="-514350">
              <a:buAutoNum type="arabicPeriod"/>
            </a:pPr>
            <a:r>
              <a:rPr lang="en-US" dirty="0"/>
              <a:t>Facilitate correct decision-making</a:t>
            </a:r>
          </a:p>
          <a:p>
            <a:pPr marL="514350" indent="-514350">
              <a:buAutoNum type="arabicPeriod"/>
            </a:pPr>
            <a:r>
              <a:rPr lang="en-US" dirty="0"/>
              <a:t>Bring uniformity in the activities of departments</a:t>
            </a:r>
          </a:p>
          <a:p>
            <a:pPr marL="0" indent="0">
              <a:buNone/>
            </a:pPr>
            <a:r>
              <a:rPr lang="en-US" b="1" dirty="0"/>
              <a:t>S- specific M- Measurable A- Attainable R- relevant T- time bound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136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51611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593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BUSINESS</vt:lpstr>
      <vt:lpstr>Definition by Keith Davis</vt:lpstr>
      <vt:lpstr>FUNCTIONS OF BUSINESS</vt:lpstr>
      <vt:lpstr>PowerPoint Presentation</vt:lpstr>
      <vt:lpstr>IMPORTANCE OF BUSINESS TO </vt:lpstr>
      <vt:lpstr>TRADITIONAL AND MODERN CONCEPT OF BUSINESS</vt:lpstr>
      <vt:lpstr>PowerPoint Presentation</vt:lpstr>
      <vt:lpstr>OBJECTIVES</vt:lpstr>
      <vt:lpstr>PowerPoint Presentation</vt:lpstr>
      <vt:lpstr>STEPS IN SETTING BUSINESS OBJECTIVES </vt:lpstr>
      <vt:lpstr>CLASSIFICATION OF BUSINESS OBJECTIVES</vt:lpstr>
      <vt:lpstr>PowerPoint Presentation</vt:lpstr>
      <vt:lpstr>LIBERALIZATION </vt:lpstr>
      <vt:lpstr>PRIVATISATION </vt:lpstr>
      <vt:lpstr>GLOBALISATION</vt:lpstr>
      <vt:lpstr>PowerPoint Presentation</vt:lpstr>
      <vt:lpstr>RESTRUCTURING</vt:lpstr>
      <vt:lpstr>RESTRUCTURING INCLUDES THE FOLLOWING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</dc:title>
  <dc:creator>Swati</dc:creator>
  <cp:lastModifiedBy>swati SURYANARAYANAN</cp:lastModifiedBy>
  <cp:revision>31</cp:revision>
  <dcterms:created xsi:type="dcterms:W3CDTF">2006-08-16T00:00:00Z</dcterms:created>
  <dcterms:modified xsi:type="dcterms:W3CDTF">2021-12-13T02:31:00Z</dcterms:modified>
</cp:coreProperties>
</file>